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28" r:id="rId2"/>
    <p:sldId id="369" r:id="rId3"/>
    <p:sldId id="370" r:id="rId4"/>
    <p:sldId id="371" r:id="rId5"/>
    <p:sldId id="372" r:id="rId6"/>
    <p:sldId id="373" r:id="rId7"/>
    <p:sldId id="374" r:id="rId8"/>
    <p:sldId id="375" r:id="rId9"/>
    <p:sldId id="256" r:id="rId10"/>
    <p:sldId id="302" r:id="rId11"/>
    <p:sldId id="295" r:id="rId12"/>
    <p:sldId id="395" r:id="rId13"/>
    <p:sldId id="402" r:id="rId14"/>
    <p:sldId id="403" r:id="rId15"/>
    <p:sldId id="325" r:id="rId16"/>
    <p:sldId id="400" r:id="rId17"/>
    <p:sldId id="405" r:id="rId18"/>
    <p:sldId id="332" r:id="rId19"/>
    <p:sldId id="409" r:id="rId20"/>
    <p:sldId id="406" r:id="rId21"/>
    <p:sldId id="404" r:id="rId22"/>
    <p:sldId id="407" r:id="rId23"/>
    <p:sldId id="308" r:id="rId24"/>
    <p:sldId id="333" r:id="rId25"/>
    <p:sldId id="316" r:id="rId26"/>
    <p:sldId id="327" r:id="rId27"/>
    <p:sldId id="344" r:id="rId28"/>
    <p:sldId id="351" r:id="rId29"/>
    <p:sldId id="359" r:id="rId30"/>
    <p:sldId id="355" r:id="rId31"/>
    <p:sldId id="319" r:id="rId32"/>
    <p:sldId id="320" r:id="rId33"/>
    <p:sldId id="330" r:id="rId34"/>
    <p:sldId id="383" r:id="rId35"/>
    <p:sldId id="357" r:id="rId36"/>
    <p:sldId id="410" r:id="rId37"/>
    <p:sldId id="411" r:id="rId38"/>
    <p:sldId id="279" r:id="rId39"/>
    <p:sldId id="396" r:id="rId40"/>
    <p:sldId id="397" r:id="rId41"/>
    <p:sldId id="398" r:id="rId42"/>
    <p:sldId id="399" r:id="rId43"/>
    <p:sldId id="339" r:id="rId44"/>
    <p:sldId id="412" r:id="rId45"/>
    <p:sldId id="413" r:id="rId46"/>
    <p:sldId id="340" r:id="rId47"/>
    <p:sldId id="341" r:id="rId48"/>
    <p:sldId id="379" r:id="rId49"/>
    <p:sldId id="392" r:id="rId50"/>
    <p:sldId id="414" r:id="rId51"/>
    <p:sldId id="415" r:id="rId52"/>
    <p:sldId id="389" r:id="rId53"/>
    <p:sldId id="391" r:id="rId54"/>
    <p:sldId id="381" r:id="rId55"/>
    <p:sldId id="354" r:id="rId56"/>
    <p:sldId id="416" r:id="rId57"/>
    <p:sldId id="417" r:id="rId58"/>
    <p:sldId id="418" r:id="rId59"/>
    <p:sldId id="419" r:id="rId60"/>
    <p:sldId id="388" r:id="rId61"/>
    <p:sldId id="352" r:id="rId62"/>
    <p:sldId id="421" r:id="rId63"/>
    <p:sldId id="422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70057" autoAdjust="0"/>
  </p:normalViewPr>
  <p:slideViewPr>
    <p:cSldViewPr>
      <p:cViewPr>
        <p:scale>
          <a:sx n="66" d="100"/>
          <a:sy n="66" d="100"/>
        </p:scale>
        <p:origin x="-3042" y="-4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72805-E922-4232-8818-5BACC03DFCD6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A1675-BE47-40BD-82A8-64615068F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2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insert the first SST plot here</a:t>
            </a:r>
            <a:r>
              <a:rPr lang="en-US" baseline="0" dirty="0" smtClean="0"/>
              <a:t> to make sure everything is working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8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Workshop has been in the making for a while</a:t>
            </a:r>
          </a:p>
          <a:p>
            <a:r>
              <a:rPr lang="en-US" dirty="0" smtClean="0"/>
              <a:t>Part</a:t>
            </a:r>
            <a:r>
              <a:rPr lang="en-US" baseline="0" dirty="0" smtClean="0"/>
              <a:t> of larger workshop effort in environmental statistics</a:t>
            </a:r>
          </a:p>
          <a:p>
            <a:r>
              <a:rPr lang="en-US" baseline="0" dirty="0" smtClean="0"/>
              <a:t>Personal research in oceanography, Yara in glaciology, but interested in applied statistics and data science generally applied to environmental science</a:t>
            </a:r>
          </a:p>
          <a:p>
            <a:r>
              <a:rPr lang="en-US" baseline="0" dirty="0" smtClean="0"/>
              <a:t>Not Bayesian at all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Common goals include analysis of trends, dynamics, statistical significance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0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Air quality</a:t>
            </a:r>
            <a:r>
              <a:rPr lang="en-US" baseline="0" dirty="0" smtClean="0"/>
              <a:t> of primary concern in Southern California</a:t>
            </a:r>
          </a:p>
          <a:p>
            <a:r>
              <a:rPr lang="en-US" baseline="0" dirty="0" smtClean="0"/>
              <a:t>May want to ask these questions of data and determine the statistical strength of the evidence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Measure this field for concentrations which will exhibit particular statistical properties, regional trends, ‘</a:t>
            </a:r>
            <a:r>
              <a:rPr lang="en-US" baseline="0" dirty="0" err="1" smtClean="0"/>
              <a:t>clumpiness</a:t>
            </a:r>
            <a:r>
              <a:rPr lang="en-US" baseline="0" dirty="0" smtClean="0"/>
              <a:t>’, statistical relation to other variables.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Aligned with goals of applied statistics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We’ll talk about the statistical processes that generates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26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</a:t>
            </a:r>
            <a:r>
              <a:rPr lang="en-US" baseline="0" dirty="0" smtClean="0"/>
              <a:t> a look at a representative environmental time series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Clumpiness in time,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Downloaded from NOAA dataset</a:t>
            </a:r>
          </a:p>
          <a:p>
            <a:endParaRPr lang="en-US" dirty="0" smtClean="0"/>
          </a:p>
          <a:p>
            <a:r>
              <a:rPr lang="en-US" dirty="0" smtClean="0"/>
              <a:t>Much like the ozone case, we might be interested characterizing</a:t>
            </a:r>
            <a:r>
              <a:rPr lang="en-US" baseline="0" dirty="0" smtClean="0"/>
              <a:t> the regional variability, the clumpiness, the trend,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97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99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56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56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6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33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0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5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6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2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0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2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0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7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8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6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6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3.wdp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19.jpe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jpeg"/><Relationship Id="rId4" Type="http://schemas.openxmlformats.org/officeDocument/2006/relationships/image" Target="../media/image25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4.png"/><Relationship Id="rId3" Type="http://schemas.openxmlformats.org/officeDocument/2006/relationships/image" Target="../media/image72.png"/><Relationship Id="rId7" Type="http://schemas.openxmlformats.org/officeDocument/2006/relationships/image" Target="../media/image11.png"/><Relationship Id="rId12" Type="http://schemas.microsoft.com/office/2007/relationships/hdphoto" Target="../media/hdphoto4.wdp"/><Relationship Id="rId17" Type="http://schemas.openxmlformats.org/officeDocument/2006/relationships/image" Target="../media/image17.png"/><Relationship Id="rId2" Type="http://schemas.openxmlformats.org/officeDocument/2006/relationships/image" Target="../media/image9.jpe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10" Type="http://schemas.microsoft.com/office/2007/relationships/hdphoto" Target="../media/hdphoto3.wdp"/><Relationship Id="rId4" Type="http://schemas.openxmlformats.org/officeDocument/2006/relationships/image" Target="../media/image73.jpe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3.wdp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Outline of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458200" cy="5486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 smtClean="0"/>
              <a:t>First thing: </a:t>
            </a:r>
            <a:r>
              <a:rPr lang="en-US" sz="2400" dirty="0" smtClean="0"/>
              <a:t>Introduction to Jupyter Notebooks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Morning (pre-break): </a:t>
            </a:r>
            <a:endParaRPr lang="en-US" sz="2400" b="1" dirty="0"/>
          </a:p>
          <a:p>
            <a:pPr>
              <a:buFontTx/>
              <a:buChar char="-"/>
            </a:pPr>
            <a:r>
              <a:rPr lang="en-US" sz="2400" dirty="0" smtClean="0"/>
              <a:t>Stuff</a:t>
            </a:r>
          </a:p>
          <a:p>
            <a:pPr marL="0" indent="0">
              <a:buNone/>
            </a:pPr>
            <a:r>
              <a:rPr lang="en-US" sz="2400" b="1" dirty="0" smtClean="0"/>
              <a:t>Morning (post-break):</a:t>
            </a:r>
          </a:p>
          <a:p>
            <a:pPr>
              <a:buFontTx/>
              <a:buChar char="-"/>
            </a:pPr>
            <a:r>
              <a:rPr lang="en-US" sz="2400" dirty="0" smtClean="0"/>
              <a:t>Stuff</a:t>
            </a:r>
          </a:p>
          <a:p>
            <a:pPr marL="0" indent="0">
              <a:buNone/>
            </a:pPr>
            <a:r>
              <a:rPr lang="en-US" sz="2400" b="1" dirty="0" smtClean="0"/>
              <a:t>Afternoon:</a:t>
            </a:r>
          </a:p>
          <a:p>
            <a:pPr>
              <a:buFontTx/>
              <a:buChar char="-"/>
            </a:pPr>
            <a:r>
              <a:rPr lang="en-US" sz="2400" dirty="0" smtClean="0"/>
              <a:t>Stuff</a:t>
            </a:r>
          </a:p>
          <a:p>
            <a:pPr marL="0" indent="0">
              <a:buNone/>
            </a:pPr>
            <a:r>
              <a:rPr lang="en-US" sz="2400" b="1" dirty="0" smtClean="0"/>
              <a:t>Statistical prerequisites: </a:t>
            </a:r>
            <a:r>
              <a:rPr lang="en-US" sz="2400" dirty="0"/>
              <a:t>a</a:t>
            </a:r>
            <a:r>
              <a:rPr lang="en-US" sz="2400" dirty="0" smtClean="0"/>
              <a:t>ssuming at least one statistics course or some experience statistically analyzing data; basics: Gaussian distribution, </a:t>
            </a:r>
            <a:r>
              <a:rPr lang="en-US" sz="2400" dirty="0" err="1" smtClean="0"/>
              <a:t>p.values</a:t>
            </a:r>
            <a:r>
              <a:rPr lang="en-US" sz="2400" dirty="0" smtClean="0"/>
              <a:t>, confidence intervals..</a:t>
            </a:r>
          </a:p>
          <a:p>
            <a:pPr marL="0" indent="0">
              <a:buNone/>
            </a:pPr>
            <a:r>
              <a:rPr lang="en-US" sz="2400" b="1" dirty="0" smtClean="0"/>
              <a:t>Notes on material: </a:t>
            </a:r>
          </a:p>
          <a:p>
            <a:pPr marL="457200" indent="-457200">
              <a:buAutoNum type="arabicParenR"/>
            </a:pPr>
            <a:r>
              <a:rPr lang="en-US" sz="2400" u="sng" dirty="0" smtClean="0"/>
              <a:t>Linear models </a:t>
            </a:r>
            <a:r>
              <a:rPr lang="en-US" sz="2400" dirty="0" smtClean="0"/>
              <a:t>because they demonstrate concepts (and are useful!). Concepts apply generally. 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Combination of theory, software, hands on data analysis</a:t>
            </a:r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 smtClean="0"/>
              <a:t>Learn concepts using time series and then generalize to space</a:t>
            </a:r>
          </a:p>
        </p:txBody>
      </p:sp>
    </p:spTree>
    <p:extLst>
      <p:ext uri="{BB962C8B-B14F-4D97-AF65-F5344CB8AC3E}">
        <p14:creationId xmlns:p14="http://schemas.microsoft.com/office/powerpoint/2010/main" val="2899768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62000" y="267833"/>
            <a:ext cx="7772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Is there a statistical trend in observed air quality?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Are times of the year systematically worse? 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What environmental factors contribute to the trend?</a:t>
            </a:r>
          </a:p>
        </p:txBody>
      </p:sp>
      <p:sp>
        <p:nvSpPr>
          <p:cNvPr id="2" name="Rectangle 1"/>
          <p:cNvSpPr/>
          <p:nvPr/>
        </p:nvSpPr>
        <p:spPr>
          <a:xfrm>
            <a:off x="480598" y="2519067"/>
            <a:ext cx="8182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alibri Light" pitchFamily="34" charset="0"/>
              </a:rPr>
              <a:t>Using environmental datasets but concepts apply across </a:t>
            </a:r>
            <a:r>
              <a:rPr lang="en-US" sz="2400" b="1" dirty="0" err="1" smtClean="0">
                <a:solidFill>
                  <a:schemeClr val="bg1"/>
                </a:solidFill>
                <a:latin typeface="Calibri Light" pitchFamily="34" charset="0"/>
              </a:rPr>
              <a:t>disiplines</a:t>
            </a:r>
            <a:endParaRPr lang="en-US" sz="2400" b="1" dirty="0">
              <a:solidFill>
                <a:schemeClr val="bg1"/>
              </a:solidFill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6334" y="3405554"/>
            <a:ext cx="8736013" cy="3359057"/>
            <a:chOff x="990600" y="152400"/>
            <a:chExt cx="6906936" cy="265576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476" b="53198"/>
            <a:stretch/>
          </p:blipFill>
          <p:spPr bwMode="auto">
            <a:xfrm>
              <a:off x="990600" y="152400"/>
              <a:ext cx="6906936" cy="2655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676400" y="240268"/>
              <a:ext cx="5105400" cy="323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Sea Surface Temperature  </a:t>
              </a:r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5100" y="22403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 Light" pitchFamily="34" charset="0"/>
              </a:rPr>
              <a:t>El Nino index: SST off the coast of Central America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117" y="304800"/>
            <a:ext cx="1979825" cy="1978221"/>
            <a:chOff x="1143000" y="228600"/>
            <a:chExt cx="1979825" cy="1978221"/>
          </a:xfrm>
        </p:grpSpPr>
        <p:pic>
          <p:nvPicPr>
            <p:cNvPr id="9" name="Picture 2" descr="Image result for elnin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28600"/>
              <a:ext cx="1979825" cy="197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2667000" y="1217710"/>
              <a:ext cx="234882" cy="1677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2819400" y="868638"/>
            <a:ext cx="621257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u="sng" dirty="0"/>
              <a:t>Autocorrelation:</a:t>
            </a:r>
            <a:r>
              <a:rPr lang="en-US" sz="2100" dirty="0"/>
              <a:t> </a:t>
            </a:r>
            <a:r>
              <a:rPr lang="en-US" sz="2100" dirty="0" smtClean="0"/>
              <a:t>‘correlation with self’; measurements closer in time are more correlated (similar in value)</a:t>
            </a:r>
            <a:endParaRPr lang="en-US" sz="2100" dirty="0"/>
          </a:p>
          <a:p>
            <a:r>
              <a:rPr lang="en-US" sz="2100" b="1" u="sng" dirty="0"/>
              <a:t>Periodicity: </a:t>
            </a:r>
            <a:r>
              <a:rPr lang="en-US" sz="2100" dirty="0"/>
              <a:t>The earth spins and orbits the sun! Seasonal, daily, and other climate </a:t>
            </a:r>
            <a:r>
              <a:rPr lang="en-US" sz="2100" dirty="0" smtClean="0"/>
              <a:t>cycles are </a:t>
            </a:r>
            <a:r>
              <a:rPr lang="en-US" sz="2100" dirty="0"/>
              <a:t>fundamental and </a:t>
            </a:r>
            <a:r>
              <a:rPr lang="en-US" sz="2100" dirty="0" smtClean="0"/>
              <a:t>seen </a:t>
            </a:r>
            <a:r>
              <a:rPr lang="en-US" sz="2100" dirty="0"/>
              <a:t>in many </a:t>
            </a:r>
            <a:r>
              <a:rPr lang="en-US" sz="2100" dirty="0" smtClean="0"/>
              <a:t>datasets</a:t>
            </a:r>
            <a:endParaRPr lang="en-US" sz="21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" y="2473052"/>
            <a:ext cx="9144000" cy="973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07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4" t="3938" r="1637" b="8390"/>
          <a:stretch/>
        </p:blipFill>
        <p:spPr bwMode="auto">
          <a:xfrm>
            <a:off x="1411502" y="1673226"/>
            <a:ext cx="6589498" cy="500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" t="20035" r="72478" b="49486"/>
          <a:stretch/>
        </p:blipFill>
        <p:spPr bwMode="auto">
          <a:xfrm>
            <a:off x="457200" y="286749"/>
            <a:ext cx="1900563" cy="138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commons/thumb/4/41/Wintersports_terrain_park_P1391.jpeg/220px-Wintersports_terrain_park_P1391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7799"/>
            <a:ext cx="228600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e/e5/Oregon_High_Desert.jpg/220px-Oregon_High_Dese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8599"/>
            <a:ext cx="2362200" cy="15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28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3800"/>
            <a:ext cx="4724400" cy="273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 there a trend? ..a first attempt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400" y="762002"/>
            <a:ext cx="5765800" cy="222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2133600" y="5595610"/>
            <a:ext cx="0" cy="680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1346" y="6211669"/>
            <a:ext cx="3800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strong evidence</a:t>
            </a:r>
            <a:br>
              <a:rPr lang="en-US" dirty="0" smtClean="0"/>
            </a:br>
            <a:r>
              <a:rPr lang="en-US" dirty="0" smtClean="0"/>
              <a:t>Alert the press, the ocean is warming!</a:t>
            </a:r>
            <a:endParaRPr lang="en-US" dirty="0"/>
          </a:p>
        </p:txBody>
      </p:sp>
      <p:pic>
        <p:nvPicPr>
          <p:cNvPr id="11266" name="Picture 2" descr="Image result for eln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433" y="838200"/>
            <a:ext cx="1979825" cy="197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924800" y="1889627"/>
            <a:ext cx="234882" cy="1677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17" y="3255718"/>
            <a:ext cx="7888952" cy="388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26" y="3769076"/>
            <a:ext cx="2489459" cy="543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076" y="4347671"/>
            <a:ext cx="2154228" cy="511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942" y="3753199"/>
            <a:ext cx="2495458" cy="51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089" y="4422444"/>
            <a:ext cx="1875911" cy="436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442" y="5396908"/>
            <a:ext cx="4866358" cy="1384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V="1">
            <a:off x="2286000" y="5547390"/>
            <a:ext cx="506481" cy="728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18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3800"/>
            <a:ext cx="4724400" cy="273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 there a trend? ..a first attempt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400" y="762002"/>
            <a:ext cx="5765800" cy="222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1752600" y="5595610"/>
            <a:ext cx="381000" cy="728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1346" y="6211669"/>
            <a:ext cx="3800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strong evidence</a:t>
            </a:r>
            <a:br>
              <a:rPr lang="en-US" dirty="0" smtClean="0"/>
            </a:br>
            <a:r>
              <a:rPr lang="en-US" dirty="0" smtClean="0"/>
              <a:t>Alert the press, the ocean is warming!</a:t>
            </a:r>
            <a:endParaRPr lang="en-US" dirty="0"/>
          </a:p>
        </p:txBody>
      </p:sp>
      <p:pic>
        <p:nvPicPr>
          <p:cNvPr id="11266" name="Picture 2" descr="Image result for eln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433" y="838200"/>
            <a:ext cx="1979825" cy="197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924800" y="1889627"/>
            <a:ext cx="234882" cy="1677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17" y="3255718"/>
            <a:ext cx="7888952" cy="388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570" y="3733800"/>
            <a:ext cx="6629400" cy="724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055" y="4648200"/>
            <a:ext cx="3944477" cy="753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446" y="5618439"/>
            <a:ext cx="2121877" cy="1149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779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Generates the Pattern? </a:t>
            </a:r>
            <a:br>
              <a:rPr lang="en-US" dirty="0" smtClean="0"/>
            </a:br>
            <a:r>
              <a:rPr lang="en-US" sz="2700" dirty="0" smtClean="0"/>
              <a:t>Key concept: </a:t>
            </a:r>
            <a:r>
              <a:rPr lang="en-US" sz="2700" b="1" i="1" dirty="0" smtClean="0"/>
              <a:t>auto</a:t>
            </a:r>
            <a:r>
              <a:rPr lang="en-US" sz="2700" i="1" dirty="0" smtClean="0"/>
              <a:t>correlation as a function of lag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2827604"/>
            <a:ext cx="3505200" cy="3344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smtClean="0"/>
              <a:t>Places closer to one another are more similar =&gt; autocorrelated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Correlation falls away as a function of temporal distance, or </a:t>
            </a:r>
            <a:r>
              <a:rPr lang="en-US" sz="2600" i="1" dirty="0" smtClean="0"/>
              <a:t>lag</a:t>
            </a:r>
          </a:p>
          <a:p>
            <a:pPr marL="0" indent="0">
              <a:buNone/>
            </a:pPr>
            <a:endParaRPr lang="en-US" sz="2600" i="1" dirty="0"/>
          </a:p>
          <a:p>
            <a:pPr marL="0" indent="0">
              <a:buNone/>
            </a:pPr>
            <a:r>
              <a:rPr lang="en-US" sz="2600" dirty="0" smtClean="0"/>
              <a:t>‘Autoregressive’ pattern</a:t>
            </a:r>
            <a:endParaRPr lang="en-US" sz="26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38800" y="1397001"/>
            <a:ext cx="332586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371601"/>
            <a:ext cx="5105400" cy="502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5469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295065" y="2157957"/>
            <a:ext cx="4239335" cy="1868974"/>
            <a:chOff x="421280" y="2057400"/>
            <a:chExt cx="4008839" cy="1767358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8197" r="-21212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63563"/>
          </a:xfrm>
        </p:spPr>
        <p:txBody>
          <a:bodyPr>
            <a:noAutofit/>
          </a:bodyPr>
          <a:lstStyle/>
          <a:p>
            <a:r>
              <a:rPr lang="en-US" sz="3600" dirty="0" smtClean="0"/>
              <a:t>Autoregressive models and </a:t>
            </a:r>
            <a:r>
              <a:rPr lang="en-US" sz="3600" dirty="0"/>
              <a:t>t</a:t>
            </a:r>
            <a:r>
              <a:rPr lang="en-US" sz="3600" dirty="0" smtClean="0"/>
              <a:t>he concept of </a:t>
            </a:r>
            <a:r>
              <a:rPr lang="en-US" sz="3600" i="1" dirty="0" smtClean="0"/>
              <a:t>stochastic realization</a:t>
            </a:r>
            <a:endParaRPr lang="en-US" sz="36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0" y="4156140"/>
            <a:ext cx="4062888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80" y="4156141"/>
            <a:ext cx="4099920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7133" b="68130"/>
          <a:stretch/>
        </p:blipFill>
        <p:spPr bwMode="auto">
          <a:xfrm>
            <a:off x="7315200" y="990601"/>
            <a:ext cx="1600200" cy="152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dirty="0" smtClean="0"/>
                  <a:t> is a value between -1 and 1 and </a:t>
                </a:r>
              </a:p>
              <a:p>
                <a:r>
                  <a:rPr lang="en-US" sz="2000" dirty="0" smtClean="0"/>
                  <a:t>is interpreted  as a slope w.r.t </a:t>
                </a:r>
              </a:p>
              <a:p>
                <a:r>
                  <a:rPr lang="en-US" sz="2000" dirty="0" smtClean="0"/>
                  <a:t>lagged values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  <a:blipFill rotWithShape="1">
                <a:blip r:embed="rId7"/>
                <a:stretch>
                  <a:fillRect l="-1538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72695" y="1871219"/>
            <a:ext cx="231811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*autoregressive model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53" y="1344720"/>
            <a:ext cx="3644022" cy="56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72688"/>
            <a:ext cx="2624402" cy="516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2662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295065" y="2157957"/>
            <a:ext cx="4239335" cy="1868974"/>
            <a:chOff x="421280" y="2057400"/>
            <a:chExt cx="4008839" cy="1767358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8197" r="-21212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63563"/>
          </a:xfrm>
        </p:spPr>
        <p:txBody>
          <a:bodyPr>
            <a:noAutofit/>
          </a:bodyPr>
          <a:lstStyle/>
          <a:p>
            <a:r>
              <a:rPr lang="en-US" sz="3600" dirty="0" smtClean="0"/>
              <a:t>Autoregressive models and </a:t>
            </a:r>
            <a:r>
              <a:rPr lang="en-US" sz="3600" dirty="0"/>
              <a:t>t</a:t>
            </a:r>
            <a:r>
              <a:rPr lang="en-US" sz="3600" dirty="0" smtClean="0"/>
              <a:t>he concept of </a:t>
            </a:r>
            <a:r>
              <a:rPr lang="en-US" sz="3600" i="1" dirty="0" smtClean="0"/>
              <a:t>stochastic realization</a:t>
            </a:r>
            <a:endParaRPr lang="en-US" sz="36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0" y="4156140"/>
            <a:ext cx="4062888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7133" b="68130"/>
          <a:stretch/>
        </p:blipFill>
        <p:spPr bwMode="auto">
          <a:xfrm>
            <a:off x="7315200" y="990601"/>
            <a:ext cx="1600200" cy="152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dirty="0" smtClean="0"/>
                  <a:t> is a value between -1 and 1 and </a:t>
                </a:r>
              </a:p>
              <a:p>
                <a:r>
                  <a:rPr lang="en-US" sz="2000" dirty="0" smtClean="0"/>
                  <a:t>is interpreted  as a slope w.r.t </a:t>
                </a:r>
              </a:p>
              <a:p>
                <a:r>
                  <a:rPr lang="en-US" sz="2000" dirty="0" smtClean="0"/>
                  <a:t>lagged values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  <a:blipFill rotWithShape="1">
                <a:blip r:embed="rId6"/>
                <a:stretch>
                  <a:fillRect l="-1538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72695" y="1871219"/>
            <a:ext cx="231811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*autoregressive model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53" y="1344720"/>
            <a:ext cx="3644022" cy="56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72688"/>
            <a:ext cx="2624402" cy="516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80" y="4156141"/>
            <a:ext cx="4099920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5153122" y="5334000"/>
            <a:ext cx="3228878" cy="1905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127721" y="4610100"/>
            <a:ext cx="3330479" cy="5715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81600" y="4572000"/>
            <a:ext cx="3124200" cy="9525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69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Expected variance of a temporal process increases with autocorrelation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3428" y="1281222"/>
            <a:ext cx="3262944" cy="2664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960035" y="1458641"/>
                <a:ext cx="10052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0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035" y="1458641"/>
                <a:ext cx="1005275" cy="400110"/>
              </a:xfrm>
              <a:prstGeom prst="rect">
                <a:avLst/>
              </a:prstGeom>
              <a:blipFill rotWithShape="1">
                <a:blip r:embed="rId3"/>
                <a:stretch>
                  <a:fillRect t="-7576" r="-848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939910" y="3707273"/>
                <a:ext cx="4472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910" y="3707273"/>
                <a:ext cx="447237" cy="461665"/>
              </a:xfrm>
              <a:prstGeom prst="rect">
                <a:avLst/>
              </a:prstGeom>
              <a:blipFill rotWithShape="1">
                <a:blip r:embed="rId4"/>
                <a:stretch>
                  <a:fillRect t="-10526" r="-2702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18" y="4343400"/>
            <a:ext cx="3767854" cy="21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0" y="4343400"/>
            <a:ext cx="3795485" cy="2249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5"/>
          <a:stretch/>
        </p:blipFill>
        <p:spPr bwMode="auto">
          <a:xfrm>
            <a:off x="159952" y="1380962"/>
            <a:ext cx="5021648" cy="246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504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Exercise: Simulate Different time series with different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992564"/>
          </a:xfrm>
        </p:spPr>
        <p:txBody>
          <a:bodyPr/>
          <a:lstStyle/>
          <a:p>
            <a:r>
              <a:rPr lang="en-US" dirty="0" smtClean="0"/>
              <a:t>Code in notebook to simulate autoregressive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29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1"/>
            <a:ext cx="8305800" cy="4754564"/>
          </a:xfrm>
        </p:spPr>
        <p:txBody>
          <a:bodyPr/>
          <a:lstStyle/>
          <a:p>
            <a:r>
              <a:rPr lang="en-US" dirty="0" smtClean="0"/>
              <a:t>“Interacting Computing Environment” allowing code, plots, texts, equations, etc. to be created and shared</a:t>
            </a:r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Python 2.7 or ≥3.3 (even if working in R)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eb application (</a:t>
            </a:r>
            <a:r>
              <a:rPr lang="en-US" dirty="0" err="1" smtClean="0"/>
              <a:t>Jupyter</a:t>
            </a:r>
            <a:r>
              <a:rPr lang="en-US" dirty="0" smtClean="0"/>
              <a:t> Notebook app in browser)</a:t>
            </a:r>
          </a:p>
          <a:p>
            <a:pPr lvl="1"/>
            <a:r>
              <a:rPr lang="en-US" dirty="0" smtClean="0"/>
              <a:t>Language-specific Kernel (R or Python)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28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Modeling autocorrelation in stats models</a:t>
            </a:r>
            <a:endParaRPr lang="en-US" sz="36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14400"/>
            <a:ext cx="5798642" cy="544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10527"/>
            <a:ext cx="4648200" cy="927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25" y="3757081"/>
            <a:ext cx="6136775" cy="45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52536"/>
            <a:ext cx="2209800" cy="62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721" y="4724400"/>
            <a:ext cx="6705600" cy="1865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374" y="2390745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Independence: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862" y="3356971"/>
            <a:ext cx="648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Same idea applied to time series; covariance applied to lag: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0219" y="4267200"/>
            <a:ext cx="853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Now the correlation matrix is filled in with correlations between time intervals: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11850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411163"/>
          </a:xfrm>
        </p:spPr>
        <p:txBody>
          <a:bodyPr>
            <a:noAutofit/>
          </a:bodyPr>
          <a:lstStyle/>
          <a:p>
            <a:r>
              <a:rPr lang="en-US" sz="2800" dirty="0" smtClean="0"/>
              <a:t>Autocorrelation function ‘fill-in’ the correlation matrix </a:t>
            </a:r>
            <a:endParaRPr lang="en-US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779843"/>
            <a:ext cx="6553200" cy="272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3013" y="3462437"/>
            <a:ext cx="8839200" cy="3364522"/>
          </a:xfrm>
          <a:ln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dirty="0" smtClean="0"/>
              <a:t>The autocorrelation function is a curve that provides a value for the expected correlation as a function of lag, which can be in time or space</a:t>
            </a:r>
          </a:p>
          <a:p>
            <a:pPr marL="0" indent="0">
              <a:buNone/>
            </a:pPr>
            <a:r>
              <a:rPr lang="en-US" sz="2100" dirty="0" smtClean="0"/>
              <a:t>We’d like to account for spatial correlation when statistically analyzing data because it affects confidence intervals, </a:t>
            </a:r>
            <a:r>
              <a:rPr lang="en-US" sz="2100" dirty="0" err="1" smtClean="0"/>
              <a:t>p.values</a:t>
            </a:r>
            <a:r>
              <a:rPr lang="en-US" sz="2100" dirty="0" smtClean="0"/>
              <a:t>, posterior probabilities..</a:t>
            </a:r>
          </a:p>
          <a:p>
            <a:pPr marL="0" indent="0">
              <a:buNone/>
            </a:pPr>
            <a:r>
              <a:rPr lang="en-US" sz="2100" dirty="0" smtClean="0"/>
              <a:t/>
            </a:r>
            <a:br>
              <a:rPr lang="en-US" sz="2100" dirty="0" smtClean="0"/>
            </a:br>
            <a:endParaRPr lang="en-US" sz="21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29999"/>
            <a:ext cx="2971800" cy="57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893166"/>
            <a:ext cx="5048122" cy="188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8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87361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empirical autocorrelation function</a:t>
            </a:r>
            <a:endParaRPr 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85800"/>
            <a:ext cx="8839200" cy="1976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86000"/>
            <a:ext cx="4343400" cy="950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62" y="2854391"/>
            <a:ext cx="4078274" cy="3716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355717"/>
            <a:ext cx="3930162" cy="322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022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198437"/>
            <a:ext cx="8686799" cy="258763"/>
          </a:xfrm>
        </p:spPr>
        <p:txBody>
          <a:bodyPr>
            <a:noAutofit/>
          </a:bodyPr>
          <a:lstStyle/>
          <a:p>
            <a:r>
              <a:rPr lang="en-US" sz="3200" dirty="0" smtClean="0"/>
              <a:t>The empirical autocorrelation function for El Nino</a:t>
            </a:r>
            <a:endParaRPr lang="en-US" sz="3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472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43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7"/>
            <a:ext cx="85344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likelihood makes all the difference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143000"/>
            <a:ext cx="7430653" cy="922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62200"/>
            <a:ext cx="7929268" cy="97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57" y="3333447"/>
            <a:ext cx="1944440" cy="43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57" y="1981200"/>
            <a:ext cx="2014537" cy="44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217" y="4343400"/>
            <a:ext cx="2697981" cy="447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218" y="4895495"/>
            <a:ext cx="3769294" cy="46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43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10" y="762000"/>
            <a:ext cx="8951968" cy="488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487363"/>
          </a:xfrm>
        </p:spPr>
        <p:txBody>
          <a:bodyPr>
            <a:noAutofit/>
          </a:bodyPr>
          <a:lstStyle/>
          <a:p>
            <a:r>
              <a:rPr lang="en-US" sz="3600" dirty="0" smtClean="0"/>
              <a:t>Fitting a Model with Temporal Autocorrelation</a:t>
            </a:r>
            <a:endParaRPr lang="en-US" sz="3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67200" y="2057400"/>
            <a:ext cx="4344474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819400" y="4038600"/>
            <a:ext cx="762000" cy="3683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12381" y="4243002"/>
            <a:ext cx="24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Much weaker evidence!</a:t>
            </a:r>
            <a:endParaRPr lang="en-US" dirty="0"/>
          </a:p>
        </p:txBody>
      </p:sp>
      <p:pic>
        <p:nvPicPr>
          <p:cNvPr id="12290" name="Picture 2" descr="Image result for pinheiro and ba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3886200"/>
            <a:ext cx="1828800" cy="27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433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BREAK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9087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Dataset #1: Ozone time series at single 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12" y="4668062"/>
            <a:ext cx="3406760" cy="174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85" y="4677586"/>
            <a:ext cx="4148142" cy="174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ozone molecu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ozone molecul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ozone molecu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52400" y="304802"/>
            <a:ext cx="88392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alibri Light" pitchFamily="34" charset="0"/>
              </a:rPr>
              <a:t>What’s Going on with our Air?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Calibri Light" pitchFamily="34" charset="0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 Light" pitchFamily="34" charset="0"/>
              </a:rPr>
              <a:t>EPA Air Quality Station Data, Orange County</a:t>
            </a:r>
          </a:p>
        </p:txBody>
      </p:sp>
    </p:spTree>
    <p:extLst>
      <p:ext uri="{BB962C8B-B14F-4D97-AF65-F5344CB8AC3E}">
        <p14:creationId xmlns:p14="http://schemas.microsoft.com/office/powerpoint/2010/main" val="3853271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of ozone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990601"/>
            <a:ext cx="8382000" cy="519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5179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4114800" cy="2514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Variables</a:t>
            </a:r>
            <a:br>
              <a:rPr lang="en-US" dirty="0" smtClean="0"/>
            </a:br>
            <a:r>
              <a:rPr lang="en-US" dirty="0" smtClean="0"/>
              <a:t>n ≡ number of sample</a:t>
            </a:r>
          </a:p>
          <a:p>
            <a:pPr marL="0" indent="0">
              <a:buNone/>
            </a:pPr>
            <a:r>
              <a:rPr lang="en-US" dirty="0" smtClean="0"/>
              <a:t>ozone mean daily ozone</a:t>
            </a:r>
          </a:p>
          <a:p>
            <a:pPr marL="0" indent="0">
              <a:buNone/>
            </a:pPr>
            <a:r>
              <a:rPr lang="en-US" dirty="0" err="1" smtClean="0"/>
              <a:t>ozone_max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hour_max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533402"/>
            <a:ext cx="8610600" cy="3173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00600" y="4191000"/>
            <a:ext cx="4114800" cy="2514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mtClean="0"/>
              <a:t>Variables</a:t>
            </a:r>
            <a:br>
              <a:rPr lang="en-US" smtClean="0"/>
            </a:br>
            <a:r>
              <a:rPr lang="en-US" smtClean="0"/>
              <a:t>n ≡ number of sample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ozone mean daily ozone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ozone_max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hour_max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2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4" y="163247"/>
            <a:ext cx="7886700" cy="964911"/>
          </a:xfrm>
        </p:spPr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451" y="1330038"/>
            <a:ext cx="8219951" cy="3562599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python2.7 Anaconda distribution from </a:t>
            </a:r>
            <a:r>
              <a:rPr lang="en-US" dirty="0" smtClean="0">
                <a:hlinkClick r:id="rId2"/>
              </a:rPr>
              <a:t>https://www.continuum.io/downloads</a:t>
            </a:r>
            <a:r>
              <a:rPr lang="en-US" dirty="0" smtClean="0"/>
              <a:t> and follow the on-screen instructions to install Python.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 smtClean="0"/>
              <a:t>Jupyter</a:t>
            </a:r>
            <a:r>
              <a:rPr lang="en-US" dirty="0" smtClean="0"/>
              <a:t> is included with the Anaconda python installation! If working in R, you also need to install the R kernel with the following command:</a:t>
            </a:r>
          </a:p>
          <a:p>
            <a:pPr marL="457200" lvl="1" indent="0">
              <a:buNone/>
            </a:pPr>
            <a:r>
              <a:rPr lang="en-US" i="1" dirty="0" err="1" smtClean="0">
                <a:solidFill>
                  <a:schemeClr val="accent6">
                    <a:lumMod val="75000"/>
                  </a:schemeClr>
                </a:solidFill>
                <a:effectLst/>
              </a:rPr>
              <a:t>conda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install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c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r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essentials</a:t>
            </a:r>
            <a:endParaRPr lang="en-US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Now you go to the folder containing your </a:t>
            </a:r>
            <a:r>
              <a:rPr lang="en-US" dirty="0" err="1" smtClean="0"/>
              <a:t>Jupyter</a:t>
            </a:r>
            <a:r>
              <a:rPr lang="en-US" dirty="0" smtClean="0"/>
              <a:t> notebook files in command line and launch </a:t>
            </a:r>
            <a:r>
              <a:rPr lang="en-US" dirty="0" err="1" smtClean="0"/>
              <a:t>Jupyter</a:t>
            </a:r>
            <a:r>
              <a:rPr lang="en-US" dirty="0" smtClean="0"/>
              <a:t> Notebooks:</a:t>
            </a:r>
          </a:p>
          <a:p>
            <a:pPr marL="457200" lvl="1" indent="0">
              <a:buNone/>
            </a:pPr>
            <a:r>
              <a:rPr lang="en-US" i="1" dirty="0" err="1" smtClean="0">
                <a:solidFill>
                  <a:schemeClr val="accent6">
                    <a:lumMod val="75000"/>
                  </a:schemeClr>
                </a:solidFill>
                <a:effectLst/>
              </a:rPr>
              <a:t>jupyter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notebook</a:t>
            </a:r>
            <a:b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</a:br>
            <a:r>
              <a:rPr lang="en-US" b="1" dirty="0"/>
              <a:t>*If </a:t>
            </a:r>
            <a:r>
              <a:rPr lang="en-US" b="1" dirty="0" smtClean="0"/>
              <a:t>in Windows, use the Anaconda prompt, instead of </a:t>
            </a:r>
            <a:r>
              <a:rPr lang="en-US" b="1" dirty="0" err="1" smtClean="0"/>
              <a:t>cmd</a:t>
            </a:r>
            <a:r>
              <a:rPr lang="en-US" b="1" dirty="0" smtClean="0"/>
              <a:t>*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want to back and forth between Kernels, </a:t>
            </a:r>
            <a:r>
              <a:rPr lang="en-US" dirty="0"/>
              <a:t>You can change the kernel between Python and </a:t>
            </a:r>
            <a:r>
              <a:rPr lang="en-US" dirty="0" smtClean="0"/>
              <a:t>R under the Kernels tab: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79570" y="4572000"/>
            <a:ext cx="4373831" cy="2160635"/>
            <a:chOff x="6395480" y="4725919"/>
            <a:chExt cx="4872405" cy="18055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" r="1"/>
            <a:stretch/>
          </p:blipFill>
          <p:spPr>
            <a:xfrm>
              <a:off x="6395480" y="4725919"/>
              <a:ext cx="4872405" cy="180551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336478" y="5949538"/>
              <a:ext cx="2683823" cy="5818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437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Trend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066800"/>
            <a:ext cx="8843211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973"/>
          <a:stretch/>
        </p:blipFill>
        <p:spPr bwMode="auto">
          <a:xfrm>
            <a:off x="4114800" y="2228851"/>
            <a:ext cx="4191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0446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2284" y="919398"/>
            <a:ext cx="815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Include a periodic covariate with frequency w cycles/time and phase eta </a:t>
            </a:r>
            <a:endParaRPr lang="en-US" sz="20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94" y="1447800"/>
            <a:ext cx="4267199" cy="63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389540"/>
            <a:ext cx="6969602" cy="49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8" y="4099349"/>
            <a:ext cx="7567609" cy="54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94" y="5661947"/>
            <a:ext cx="2505706" cy="66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0" y="5649247"/>
            <a:ext cx="2696206" cy="62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7200" y="2190690"/>
            <a:ext cx="815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variable is nonlinear in the parameters. </a:t>
            </a:r>
            <a:br>
              <a:rPr lang="en-US" sz="2000" dirty="0" smtClean="0"/>
            </a:br>
            <a:r>
              <a:rPr lang="en-US" sz="2000" dirty="0" smtClean="0"/>
              <a:t>Use the double-angle formula and rewrite the variable as two terms with constant coefficients: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16884" y="4854714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Now we can model any frequency with an arbitrary phase using two terms in  a linear regression, with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3735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839200" cy="5044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973"/>
          <a:stretch/>
        </p:blipFill>
        <p:spPr bwMode="auto">
          <a:xfrm>
            <a:off x="4419600" y="2133600"/>
            <a:ext cx="4191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digitalsoundandmusic.com/wp-content/uploads/2014/05/Figure-5.36-1320-kHz-wave-sampled-at-1000-kHz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6002" r="8333" b="5726"/>
          <a:stretch/>
        </p:blipFill>
        <p:spPr bwMode="auto">
          <a:xfrm>
            <a:off x="6096000" y="5069759"/>
            <a:ext cx="2258982" cy="154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876800" y="4038600"/>
            <a:ext cx="426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Note: the </a:t>
            </a:r>
            <a:r>
              <a:rPr lang="en-US" dirty="0"/>
              <a:t>highest resolvable frequency is that at which observations are </a:t>
            </a:r>
            <a:r>
              <a:rPr lang="en-US" dirty="0" smtClean="0"/>
              <a:t>resolved</a:t>
            </a:r>
          </a:p>
          <a:p>
            <a:r>
              <a:rPr lang="en-US" dirty="0" smtClean="0"/>
              <a:t>Easy to trick yourself via ‘aliasing’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9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Decomposition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93"/>
          <a:stretch/>
        </p:blipFill>
        <p:spPr bwMode="auto">
          <a:xfrm>
            <a:off x="1600200" y="3686682"/>
            <a:ext cx="5410200" cy="2993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13"/>
          <a:stretch/>
        </p:blipFill>
        <p:spPr bwMode="auto">
          <a:xfrm>
            <a:off x="629671" y="685800"/>
            <a:ext cx="7351258" cy="300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39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Decompose other variables into their harmonic, trend, and noise components</a:t>
            </a:r>
          </a:p>
          <a:p>
            <a:endParaRPr lang="en-US" dirty="0"/>
          </a:p>
          <a:p>
            <a:r>
              <a:rPr lang="en-US" dirty="0" smtClean="0"/>
              <a:t>Do any variables have a significant trend after correcting for seasonality and autocorrelation?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998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566774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6042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1596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Standardizing variables for interpretation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780186" cy="1838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745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Fit a model that includes a trend, seasonal term, and one covariate, with an autoregressive correlation matrix</a:t>
            </a:r>
          </a:p>
          <a:p>
            <a:r>
              <a:rPr lang="en-US" dirty="0" smtClean="0"/>
              <a:t>Try adding covariates to the model to see if that changes your first estimates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754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840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LUNCH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60895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382000" cy="561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3114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dirty="0" smtClean="0"/>
              <a:t>Other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The main packages used in the workshop (e.g.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Pandas) come pre-installed with your </a:t>
            </a:r>
            <a:r>
              <a:rPr lang="en-US" dirty="0" err="1" smtClean="0"/>
              <a:t>Conda</a:t>
            </a:r>
            <a:r>
              <a:rPr lang="en-US" dirty="0" smtClean="0"/>
              <a:t> installation. However, you also need to install </a:t>
            </a:r>
            <a:r>
              <a:rPr lang="en-US" dirty="0" err="1" smtClean="0"/>
              <a:t>statsmodels</a:t>
            </a:r>
            <a:r>
              <a:rPr lang="en-US" dirty="0"/>
              <a:t> </a:t>
            </a:r>
            <a:r>
              <a:rPr lang="en-US" dirty="0" smtClean="0"/>
              <a:t>by using the </a:t>
            </a:r>
            <a:r>
              <a:rPr lang="en-US" dirty="0" err="1" smtClean="0"/>
              <a:t>conda</a:t>
            </a:r>
            <a:r>
              <a:rPr lang="en-US" dirty="0" smtClean="0"/>
              <a:t> install command in terminal: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conda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install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statsmodels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At command prompt, type: </a:t>
            </a:r>
            <a:r>
              <a:rPr lang="en-US" dirty="0" err="1"/>
              <a:t>install.packages</a:t>
            </a:r>
            <a:r>
              <a:rPr lang="en-US" dirty="0"/>
              <a:t>(c</a:t>
            </a:r>
            <a:r>
              <a:rPr lang="en-US" dirty="0" smtClean="0"/>
              <a:t>(‘</a:t>
            </a:r>
            <a:r>
              <a:rPr lang="en-US" dirty="0" err="1" smtClean="0"/>
              <a:t>nlme</a:t>
            </a:r>
            <a:r>
              <a:rPr lang="en-US" dirty="0" smtClean="0"/>
              <a:t>’, ‘fields’, ‘</a:t>
            </a:r>
            <a:r>
              <a:rPr lang="en-US" dirty="0" err="1" smtClean="0"/>
              <a:t>geoR</a:t>
            </a:r>
            <a:r>
              <a:rPr lang="en-US" dirty="0" smtClean="0"/>
              <a:t>’))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475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818" y="4800600"/>
            <a:ext cx="8741181" cy="1981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The ‘best’ model is the one that minimizes the criterion</a:t>
            </a:r>
          </a:p>
          <a:p>
            <a:pPr marL="0" indent="0">
              <a:buNone/>
            </a:pPr>
            <a:r>
              <a:rPr lang="en-US" dirty="0" smtClean="0"/>
              <a:t>R and Python readily provide these quantities</a:t>
            </a:r>
          </a:p>
          <a:p>
            <a:pPr marL="0" indent="0">
              <a:buNone/>
            </a:pPr>
            <a:r>
              <a:rPr lang="en-US" dirty="0" smtClean="0"/>
              <a:t>More interpretable than </a:t>
            </a:r>
            <a:r>
              <a:rPr lang="en-US" dirty="0" err="1" smtClean="0"/>
              <a:t>p.values</a:t>
            </a:r>
            <a:r>
              <a:rPr lang="en-US" dirty="0" smtClean="0"/>
              <a:t>, but still no replacement for good judgment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0" y="990600"/>
            <a:ext cx="7929268" cy="97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61848"/>
            <a:ext cx="2743200" cy="565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979" y="2895600"/>
            <a:ext cx="5962650" cy="70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93" y="3810000"/>
            <a:ext cx="5357221" cy="56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010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733800"/>
            <a:ext cx="8686800" cy="2895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always increases with the number of parameters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BIC &amp; AIC penalize more parameters so will only add variables if the increase in likelihood is sufficient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Focuses on model comparison relative to </a:t>
            </a:r>
            <a:r>
              <a:rPr lang="en-US" dirty="0" err="1" smtClean="0"/>
              <a:t>p.value</a:t>
            </a:r>
            <a:r>
              <a:rPr lang="en-US" dirty="0" smtClean="0"/>
              <a:t> approach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509188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Model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07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find the single best predictor of mean daily ozone concentration, after correcting for seasonality and autocorrelation</a:t>
            </a:r>
          </a:p>
          <a:p>
            <a:endParaRPr lang="en-US" dirty="0"/>
          </a:p>
          <a:p>
            <a:r>
              <a:rPr lang="en-US" dirty="0" smtClean="0"/>
              <a:t>Fit multiple regressions and try to find the best model in terms of BIC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90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Generalizing autocorrelation to space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346" y="4051300"/>
            <a:ext cx="6248400" cy="2598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4" t="3938" r="1637" b="8390"/>
          <a:stretch/>
        </p:blipFill>
        <p:spPr bwMode="auto">
          <a:xfrm>
            <a:off x="2917398" y="838202"/>
            <a:ext cx="4093002" cy="31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" t="20035" r="72478" b="49486"/>
          <a:stretch/>
        </p:blipFill>
        <p:spPr bwMode="auto">
          <a:xfrm>
            <a:off x="1600200" y="838201"/>
            <a:ext cx="1462356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7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upload.wikimedia.org/wikipedia/commons/c/c7/Alvord_Desert_Sep_2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71600" y="5105400"/>
            <a:ext cx="6553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Temperature and Precipitation </a:t>
            </a:r>
          </a:p>
          <a:p>
            <a:r>
              <a:rPr lang="en-US" sz="4000" i="1" dirty="0" smtClean="0">
                <a:solidFill>
                  <a:schemeClr val="bg1"/>
                </a:solidFill>
              </a:rPr>
              <a:t>Climatology </a:t>
            </a:r>
            <a:r>
              <a:rPr lang="en-US" sz="4000" dirty="0" smtClean="0">
                <a:solidFill>
                  <a:schemeClr val="bg1"/>
                </a:solidFill>
              </a:rPr>
              <a:t>of Oregon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308"/>
            <a:ext cx="8382000" cy="231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343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92161"/>
          </a:xfrm>
        </p:spPr>
        <p:txBody>
          <a:bodyPr>
            <a:normAutofit/>
          </a:bodyPr>
          <a:lstStyle/>
          <a:p>
            <a:r>
              <a:rPr lang="en-US" dirty="0" smtClean="0"/>
              <a:t>Generalizing the covariance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6"/>
            <a:ext cx="8534400" cy="1249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d </a:t>
            </a:r>
            <a:r>
              <a:rPr lang="en-US" dirty="0" smtClean="0"/>
              <a:t>is the distance (or spatial lag) between points </a:t>
            </a:r>
            <a:r>
              <a:rPr lang="en-US" i="1" dirty="0" err="1" smtClean="0"/>
              <a:t>i,j</a:t>
            </a:r>
            <a:endParaRPr lang="en-US" i="1" dirty="0" smtClean="0"/>
          </a:p>
          <a:p>
            <a:pPr marL="0" indent="0">
              <a:buNone/>
            </a:pPr>
            <a:r>
              <a:rPr lang="en-US" sz="2800" dirty="0" smtClean="0"/>
              <a:t>(can be Euclidean, or calculated from a map projection)</a:t>
            </a:r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4600"/>
            <a:ext cx="8610600" cy="2929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5532436"/>
            <a:ext cx="8534400" cy="1020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 smtClean="0"/>
              <a:t>We use the exponential correlation  numerical reasons, but it closely approximates the autoregressive model</a:t>
            </a:r>
          </a:p>
          <a:p>
            <a:pPr marL="0" indent="0">
              <a:buFont typeface="Arial" pitchFamily="34" charset="0"/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89435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" t="52165" r="7018"/>
          <a:stretch/>
        </p:blipFill>
        <p:spPr bwMode="auto">
          <a:xfrm>
            <a:off x="25400" y="4038600"/>
            <a:ext cx="8831943" cy="241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0"/>
            <a:ext cx="7696200" cy="309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536" y="2019218"/>
            <a:ext cx="27241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485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62741"/>
            <a:ext cx="8229600" cy="126854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This is the spatial analog to our time series simulations earlier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762999" cy="4319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6892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generating spatial patterns with different </a:t>
            </a:r>
            <a:r>
              <a:rPr lang="en-US" dirty="0" err="1" smtClean="0"/>
              <a:t>decorrelation</a:t>
            </a:r>
            <a:r>
              <a:rPr lang="en-US" dirty="0" smtClean="0"/>
              <a:t> parameters and look at the resulting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433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635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2438400"/>
            <a:ext cx="49530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Often want to </a:t>
            </a:r>
            <a:r>
              <a:rPr lang="en-US" sz="2800" dirty="0" smtClean="0"/>
              <a:t>make predictions to ‘fill </a:t>
            </a:r>
            <a:r>
              <a:rPr lang="en-US" sz="2800" dirty="0" smtClean="0"/>
              <a:t>in </a:t>
            </a:r>
            <a:r>
              <a:rPr lang="en-US" sz="2800" dirty="0" smtClean="0"/>
              <a:t>the map’ based on statistical properties</a:t>
            </a:r>
          </a:p>
          <a:p>
            <a:pPr marL="0" indent="0">
              <a:buNone/>
            </a:pPr>
            <a:r>
              <a:rPr lang="en-US" sz="2800" dirty="0" smtClean="0"/>
              <a:t>Krigeing considers a linear model and Normally distribution observations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51"/>
          <a:stretch/>
        </p:blipFill>
        <p:spPr bwMode="auto">
          <a:xfrm>
            <a:off x="152400" y="1066800"/>
            <a:ext cx="8610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4" t="34626" r="47892" b="2444"/>
          <a:stretch/>
        </p:blipFill>
        <p:spPr bwMode="auto">
          <a:xfrm>
            <a:off x="21771" y="2594429"/>
            <a:ext cx="3819071" cy="32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029" y="5692635"/>
            <a:ext cx="4236358" cy="7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745653"/>
            <a:ext cx="2805792" cy="1028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9431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5" y="321178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6" y="4083607"/>
            <a:ext cx="3996404" cy="1398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6" y="2137963"/>
            <a:ext cx="3996404" cy="905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7" y="640266"/>
            <a:ext cx="4653738" cy="1344975"/>
          </a:xfrm>
        </p:spPr>
        <p:txBody>
          <a:bodyPr>
            <a:normAutofit/>
          </a:bodyPr>
          <a:lstStyle/>
          <a:p>
            <a:r>
              <a:rPr lang="en-US" sz="4000"/>
              <a:t>How to use Jupyter Notebooks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9" y="2121764"/>
            <a:ext cx="4344349" cy="36269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Everything goes inside ‘cells’. Create a cell: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Determine cell type: </a:t>
            </a:r>
            <a:endParaRPr lang="en-US" dirty="0" smtClean="0"/>
          </a:p>
          <a:p>
            <a:pPr lvl="1"/>
            <a:r>
              <a:rPr lang="en-US" dirty="0" smtClean="0"/>
              <a:t>Markdown </a:t>
            </a:r>
            <a:r>
              <a:rPr lang="en-US" dirty="0"/>
              <a:t>for text, headers, equations; </a:t>
            </a:r>
            <a:endParaRPr lang="en-US" dirty="0" smtClean="0"/>
          </a:p>
          <a:p>
            <a:pPr lvl="1"/>
            <a:r>
              <a:rPr lang="en-US" dirty="0" smtClean="0"/>
              <a:t>Code </a:t>
            </a:r>
            <a:r>
              <a:rPr lang="en-US" dirty="0"/>
              <a:t>for Python or R code that needs </a:t>
            </a:r>
            <a:r>
              <a:rPr lang="en-US" dirty="0" smtClean="0"/>
              <a:t>to </a:t>
            </a:r>
            <a:r>
              <a:rPr lang="en-US" dirty="0"/>
              <a:t>be run (i.e. produces output).</a:t>
            </a:r>
          </a:p>
        </p:txBody>
      </p:sp>
    </p:spTree>
    <p:extLst>
      <p:ext uri="{BB962C8B-B14F-4D97-AF65-F5344CB8AC3E}">
        <p14:creationId xmlns:p14="http://schemas.microsoft.com/office/powerpoint/2010/main" val="1458802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, the optimal weights are given by an ordinary least squares regression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778" t="-17021" r="-3259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5257800"/>
                <a:ext cx="8841582" cy="132556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In general,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 is now known we have to use numerical optimization to find an appropriate value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5257800"/>
                <a:ext cx="8841582" cy="1325564"/>
              </a:xfrm>
              <a:blipFill rotWithShape="1">
                <a:blip r:embed="rId3"/>
                <a:stretch>
                  <a:fillRect l="-1724" t="-5530" r="-2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774975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60801"/>
            <a:ext cx="4179675" cy="1102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57" y="4071128"/>
            <a:ext cx="3457576" cy="682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501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Just like time series, we fit functional forms to the empirical correlation/variances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4724400"/>
            <a:ext cx="4038600" cy="1401764"/>
          </a:xfrm>
        </p:spPr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276598"/>
            <a:ext cx="34956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8915400" cy="1622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7" y="3276598"/>
            <a:ext cx="3810000" cy="318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40086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2819400"/>
            <a:ext cx="3962400" cy="3306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Package properly weights by the number of observations in each bin, so points far away have low influence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9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Numerical </a:t>
            </a:r>
            <a:r>
              <a:rPr lang="en-US" dirty="0" err="1" smtClean="0"/>
              <a:t>variogram</a:t>
            </a:r>
            <a:r>
              <a:rPr lang="en-US" dirty="0" smtClean="0"/>
              <a:t> optimization in R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1205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4" y="2590800"/>
            <a:ext cx="4048213" cy="3849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467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9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Spatial Interpolation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4" t="31957" r="44100" b="9571"/>
          <a:stretch/>
        </p:blipFill>
        <p:spPr bwMode="auto">
          <a:xfrm>
            <a:off x="762000" y="4881126"/>
            <a:ext cx="2273300" cy="180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3806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796989"/>
            <a:ext cx="5624513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910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Interpolate several variables</a:t>
            </a:r>
          </a:p>
          <a:p>
            <a:endParaRPr lang="en-US" dirty="0"/>
          </a:p>
          <a:p>
            <a:r>
              <a:rPr lang="en-US" dirty="0" smtClean="0"/>
              <a:t>Define a new variable, representing the difference in temperature between July and January, and interpolate that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7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Image result for pinheiro and b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3276600"/>
            <a:ext cx="1828800" cy="27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77900"/>
            <a:ext cx="8077200" cy="5545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Image result for pinheiro and b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3276600"/>
            <a:ext cx="1828800" cy="27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610600" cy="510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57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71" y="1514475"/>
            <a:ext cx="830580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2913743"/>
            <a:ext cx="4533900" cy="376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3048000"/>
            <a:ext cx="4267200" cy="299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101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1" y="228600"/>
            <a:ext cx="6553200" cy="6513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911" y="5207000"/>
            <a:ext cx="4752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295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4" y="1447800"/>
            <a:ext cx="8915400" cy="1291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39603"/>
            <a:ext cx="379095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768633"/>
            <a:ext cx="3962400" cy="379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168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5" y="321178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633" y="4224764"/>
            <a:ext cx="5729339" cy="2425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42" y="2797554"/>
            <a:ext cx="5216228" cy="765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7" y="640266"/>
            <a:ext cx="4653738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</a:t>
            </a:r>
            <a:r>
              <a:rPr lang="en-US" sz="4000" dirty="0" smtClean="0"/>
              <a:t>Notebooks (cont’d)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6" y="2121764"/>
            <a:ext cx="4653738" cy="3626917"/>
          </a:xfrm>
        </p:spPr>
        <p:txBody>
          <a:bodyPr>
            <a:normAutofit/>
          </a:bodyPr>
          <a:lstStyle/>
          <a:p>
            <a:r>
              <a:rPr lang="en-US" sz="2400" dirty="0"/>
              <a:t>Convert Markdown to Header by simply using a # before the text and then run the cell: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Can also use Latex in Markdown:</a:t>
            </a:r>
          </a:p>
        </p:txBody>
      </p:sp>
    </p:spTree>
    <p:extLst>
      <p:ext uri="{BB962C8B-B14F-4D97-AF65-F5344CB8AC3E}">
        <p14:creationId xmlns:p14="http://schemas.microsoft.com/office/powerpoint/2010/main" val="1673949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" y="1045029"/>
            <a:ext cx="8943879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22715"/>
            <a:ext cx="1814512" cy="159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" y="3888394"/>
            <a:ext cx="8980165" cy="912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953000"/>
            <a:ext cx="2697113" cy="1494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440823"/>
            <a:ext cx="4838700" cy="549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1685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What we hope you know and can do:</a:t>
            </a:r>
          </a:p>
          <a:p>
            <a:pPr>
              <a:buFontTx/>
              <a:buChar char="-"/>
            </a:pPr>
            <a:r>
              <a:rPr lang="en-US" dirty="0" smtClean="0"/>
              <a:t>Understand the statistical properties of spatial and temporal data</a:t>
            </a:r>
          </a:p>
          <a:p>
            <a:pPr>
              <a:buFontTx/>
              <a:buChar char="-"/>
            </a:pPr>
            <a:r>
              <a:rPr lang="en-US" dirty="0" smtClean="0"/>
              <a:t>How to statistically model spatial-temporal correlation in a stats model</a:t>
            </a:r>
          </a:p>
          <a:p>
            <a:pPr>
              <a:buFontTx/>
              <a:buChar char="-"/>
            </a:pPr>
            <a:r>
              <a:rPr lang="en-US" dirty="0" smtClean="0"/>
              <a:t>Know basic software for key statistical models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Datasets were relatively small</a:t>
            </a:r>
          </a:p>
          <a:p>
            <a:pPr>
              <a:buFontTx/>
              <a:buChar char="-"/>
            </a:pPr>
            <a:r>
              <a:rPr lang="en-US" dirty="0" smtClean="0"/>
              <a:t>Two-day </a:t>
            </a:r>
            <a:r>
              <a:rPr lang="en-US" dirty="0" smtClean="0"/>
              <a:t>workshop next year using </a:t>
            </a:r>
            <a:r>
              <a:rPr lang="en-US" dirty="0" smtClean="0"/>
              <a:t>Stan</a:t>
            </a:r>
          </a:p>
          <a:p>
            <a:pPr>
              <a:buFontTx/>
              <a:buChar char="-"/>
            </a:pPr>
            <a:r>
              <a:rPr lang="en-US" dirty="0" smtClean="0"/>
              <a:t>Large area of computational statistics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Hackathon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90213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Derived spatial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 new variable</a:t>
            </a:r>
          </a:p>
        </p:txBody>
      </p:sp>
      <p:pic>
        <p:nvPicPr>
          <p:cNvPr id="6146" name="Picture 2" descr="https://aneyefortexas.files.wordpress.com/2012/07/rainshadow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"/>
          <a:stretch/>
        </p:blipFill>
        <p:spPr bwMode="auto">
          <a:xfrm>
            <a:off x="533400" y="1295400"/>
            <a:ext cx="773317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504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 </a:t>
            </a:r>
            <a:r>
              <a:rPr lang="en-US" dirty="0" smtClean="0"/>
              <a:t>a </a:t>
            </a:r>
            <a:r>
              <a:rPr lang="en-US" dirty="0" smtClean="0"/>
              <a:t>new </a:t>
            </a:r>
            <a:r>
              <a:rPr lang="en-US" dirty="0" smtClean="0"/>
              <a:t>spatial </a:t>
            </a:r>
            <a:r>
              <a:rPr lang="en-US" dirty="0" smtClean="0"/>
              <a:t>variable capture </a:t>
            </a:r>
            <a:r>
              <a:rPr lang="en-US" dirty="0" smtClean="0"/>
              <a:t>the effect of the rain shadow and test the relationship with the data while controlling for spatial 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1380038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5" y="321178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9" y="640266"/>
            <a:ext cx="5034855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Notebooks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8" y="2121764"/>
            <a:ext cx="5042359" cy="3626917"/>
          </a:xfrm>
        </p:spPr>
        <p:txBody>
          <a:bodyPr>
            <a:normAutofit/>
          </a:bodyPr>
          <a:lstStyle/>
          <a:p>
            <a:r>
              <a:rPr lang="en-US" sz="2400" dirty="0"/>
              <a:t>You can run each block of </a:t>
            </a:r>
            <a:r>
              <a:rPr lang="en-US" sz="2400" dirty="0" err="1"/>
              <a:t>Mardown</a:t>
            </a:r>
            <a:r>
              <a:rPr lang="en-US" sz="2400" dirty="0"/>
              <a:t> or code and get an output box: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Or run them all together: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4710645" y="2545038"/>
            <a:ext cx="4273485" cy="1011391"/>
            <a:chOff x="6280857" y="2545037"/>
            <a:chExt cx="5697980" cy="10113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857" y="2545037"/>
              <a:ext cx="5697980" cy="101139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8502732" y="2826327"/>
              <a:ext cx="391886" cy="40376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45" y="3728385"/>
            <a:ext cx="4273485" cy="29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9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5" y="321178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9" y="640266"/>
            <a:ext cx="5034855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Notebooks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8" y="2121764"/>
            <a:ext cx="5042359" cy="362691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Finally, you can save a notebook when you’re done editing: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And close the kernel: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3" y="2518195"/>
            <a:ext cx="3785541" cy="40778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09819" y="4182257"/>
            <a:ext cx="1204886" cy="259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09819" y="6277892"/>
            <a:ext cx="1204886" cy="259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38795" y="2648200"/>
            <a:ext cx="3471024" cy="166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1"/>
          </p:cNvCxnSpPr>
          <p:nvPr/>
        </p:nvCxnSpPr>
        <p:spPr>
          <a:xfrm>
            <a:off x="2850080" y="4073238"/>
            <a:ext cx="2259741" cy="2334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23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457201"/>
            <a:ext cx="9143999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An Introduction to </a:t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-US" sz="4800" dirty="0" smtClean="0">
                <a:solidFill>
                  <a:schemeClr val="bg1"/>
                </a:solidFill>
              </a:rPr>
              <a:t>Spatial-Temporal Statistics</a:t>
            </a:r>
            <a:br>
              <a:rPr lang="en-US" sz="4800" dirty="0" smtClean="0">
                <a:solidFill>
                  <a:schemeClr val="bg1"/>
                </a:solidFill>
              </a:rPr>
            </a:br>
            <a:endParaRPr lang="en-US" sz="1600" i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874362"/>
            <a:ext cx="777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itchFamily="34" charset="0"/>
              </a:rPr>
              <a:t>UCI Data Science Initiative Short Course</a:t>
            </a:r>
            <a:r>
              <a:rPr lang="en-US" sz="4400" dirty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4400" dirty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dirty="0">
                <a:solidFill>
                  <a:schemeClr val="bg1"/>
                </a:solidFill>
                <a:latin typeface="Calibri Light" pitchFamily="34" charset="0"/>
              </a:rPr>
              <a:t>Gregory Britten (gbritten@uci.edu), Yara Mohajerani (ymohajer@uci.edu)</a:t>
            </a:r>
            <a:endParaRPr lang="en-US" dirty="0"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19180</TotalTime>
  <Words>1393</Words>
  <Application>Microsoft Office PowerPoint</Application>
  <PresentationFormat>On-screen Show (4:3)</PresentationFormat>
  <Paragraphs>225</Paragraphs>
  <Slides>63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Outline of Workshop</vt:lpstr>
      <vt:lpstr>Introduction to Jupyter</vt:lpstr>
      <vt:lpstr>Installing Jupyter Notebooks</vt:lpstr>
      <vt:lpstr>Other Requirements</vt:lpstr>
      <vt:lpstr>How to use Jupyter Notebooks</vt:lpstr>
      <vt:lpstr>How to use Jupyter Notebooks (cont’d)</vt:lpstr>
      <vt:lpstr>How to use Jupyter Notebooks (cont’d)</vt:lpstr>
      <vt:lpstr>How to use Jupyter Notebooks (cont’d)</vt:lpstr>
      <vt:lpstr>An Introduction to  Spatial-Temporal Statistics </vt:lpstr>
      <vt:lpstr>PowerPoint Presentation</vt:lpstr>
      <vt:lpstr>PowerPoint Presentation</vt:lpstr>
      <vt:lpstr>PowerPoint Presentation</vt:lpstr>
      <vt:lpstr>Is there a trend? ..a first attempt</vt:lpstr>
      <vt:lpstr>Is there a trend? ..a first attempt</vt:lpstr>
      <vt:lpstr>What Generates the Pattern?  Key concept: autocorrelation as a function of lag</vt:lpstr>
      <vt:lpstr>Autoregressive models and the concept of stochastic realization</vt:lpstr>
      <vt:lpstr>Autoregressive models and the concept of stochastic realization</vt:lpstr>
      <vt:lpstr>Expected variance of a temporal process increases with autocorrelation</vt:lpstr>
      <vt:lpstr>Exercise: Simulate Different time series with different properties</vt:lpstr>
      <vt:lpstr>Modeling autocorrelation in stats models</vt:lpstr>
      <vt:lpstr>Autocorrelation function ‘fill-in’ the correlation matrix </vt:lpstr>
      <vt:lpstr>The empirical autocorrelation function</vt:lpstr>
      <vt:lpstr>The empirical autocorrelation function for El Nino</vt:lpstr>
      <vt:lpstr>The likelihood makes all the difference</vt:lpstr>
      <vt:lpstr>Fitting a Model with Temporal Autocorrelation</vt:lpstr>
      <vt:lpstr>BREAK</vt:lpstr>
      <vt:lpstr>Dataset #1: Ozone time series at single station</vt:lpstr>
      <vt:lpstr>Time series of ozone data</vt:lpstr>
      <vt:lpstr>PowerPoint Presentation</vt:lpstr>
      <vt:lpstr>Simple Trend Analysis</vt:lpstr>
      <vt:lpstr>Harmonic regression</vt:lpstr>
      <vt:lpstr>Harmonic regression</vt:lpstr>
      <vt:lpstr>Time Series Decomposition</vt:lpstr>
      <vt:lpstr>Exercise</vt:lpstr>
      <vt:lpstr>Time series regression</vt:lpstr>
      <vt:lpstr>Standardizing variables for interpretation</vt:lpstr>
      <vt:lpstr>Exercise</vt:lpstr>
      <vt:lpstr>LUNCH</vt:lpstr>
      <vt:lpstr>Time series regression</vt:lpstr>
      <vt:lpstr>Simple Model Selection</vt:lpstr>
      <vt:lpstr>Simple Model Selection</vt:lpstr>
      <vt:lpstr>Exercise</vt:lpstr>
      <vt:lpstr>Generalizing autocorrelation to space</vt:lpstr>
      <vt:lpstr>PowerPoint Presentation</vt:lpstr>
      <vt:lpstr>Generalizing the covariance matrix</vt:lpstr>
      <vt:lpstr>Simulate spatially autocorrelated data</vt:lpstr>
      <vt:lpstr>Simulate spatially autocorrelated data</vt:lpstr>
      <vt:lpstr>Exercise</vt:lpstr>
      <vt:lpstr>Spatial interpolation</vt:lpstr>
      <vt:lpstr>Given γ, the optimal weights are given by an ordinary least squares regression</vt:lpstr>
      <vt:lpstr>Just like time series, we fit functional forms to the empirical correlation/variances</vt:lpstr>
      <vt:lpstr>PowerPoint Presentation</vt:lpstr>
      <vt:lpstr>PowerPoint Presentation</vt:lpstr>
      <vt:lpstr>Exercise</vt:lpstr>
      <vt:lpstr>Spatial Regression</vt:lpstr>
      <vt:lpstr>Spatial Regression</vt:lpstr>
      <vt:lpstr>PowerPoint Presentation</vt:lpstr>
      <vt:lpstr>PowerPoint Presentation</vt:lpstr>
      <vt:lpstr>PowerPoint Presentation</vt:lpstr>
      <vt:lpstr>Model Selection</vt:lpstr>
      <vt:lpstr>Wrapping Up</vt:lpstr>
      <vt:lpstr>Derived spatial variables</vt:lpstr>
      <vt:lpstr>Exercise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Environmental Statistics using Stan</dc:title>
  <dc:creator>GREG</dc:creator>
  <cp:lastModifiedBy>PHYTOGREG</cp:lastModifiedBy>
  <cp:revision>239</cp:revision>
  <dcterms:created xsi:type="dcterms:W3CDTF">2017-01-24T01:57:15Z</dcterms:created>
  <dcterms:modified xsi:type="dcterms:W3CDTF">2017-04-24T21:07:59Z</dcterms:modified>
</cp:coreProperties>
</file>